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6" r:id="rId3"/>
  </p:sldMasterIdLst>
  <p:notesMasterIdLst>
    <p:notesMasterId r:id="rId26"/>
  </p:notesMasterIdLst>
  <p:sldIdLst>
    <p:sldId id="256" r:id="rId4"/>
    <p:sldId id="261" r:id="rId5"/>
    <p:sldId id="260" r:id="rId6"/>
    <p:sldId id="263" r:id="rId7"/>
    <p:sldId id="265" r:id="rId8"/>
    <p:sldId id="266" r:id="rId9"/>
    <p:sldId id="264" r:id="rId10"/>
    <p:sldId id="267" r:id="rId11"/>
    <p:sldId id="269" r:id="rId12"/>
    <p:sldId id="271" r:id="rId13"/>
    <p:sldId id="276" r:id="rId14"/>
    <p:sldId id="285" r:id="rId15"/>
    <p:sldId id="279" r:id="rId16"/>
    <p:sldId id="280" r:id="rId17"/>
    <p:sldId id="283" r:id="rId18"/>
    <p:sldId id="286" r:id="rId19"/>
    <p:sldId id="287" r:id="rId20"/>
    <p:sldId id="288" r:id="rId21"/>
    <p:sldId id="289" r:id="rId22"/>
    <p:sldId id="281" r:id="rId23"/>
    <p:sldId id="290" r:id="rId24"/>
    <p:sldId id="268" r:id="rId2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996FF"/>
    <a:srgbClr val="E4A528"/>
    <a:srgbClr val="FCA904"/>
    <a:srgbClr val="E79B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143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r>
              <a:rPr lang="en-US" sz="2000" dirty="0">
                <a:latin typeface="Century Gothic" panose="020B0502020202020204" pitchFamily="34" charset="0"/>
              </a:rPr>
              <a:t>Total number of monarchs </a:t>
            </a:r>
            <a:endParaRPr lang="en-US" sz="2000" dirty="0" smtClean="0">
              <a:latin typeface="Century Gothic" panose="020B0502020202020204" pitchFamily="34" charset="0"/>
            </a:endParaRPr>
          </a:p>
          <a:p>
            <a:pPr>
              <a:defRPr/>
            </a:pPr>
            <a:r>
              <a:rPr lang="en-US" sz="2000" dirty="0" smtClean="0">
                <a:latin typeface="Century Gothic" panose="020B0502020202020204" pitchFamily="34" charset="0"/>
              </a:rPr>
              <a:t>in</a:t>
            </a:r>
            <a:r>
              <a:rPr lang="en-US" sz="2000" baseline="0" dirty="0" smtClean="0">
                <a:latin typeface="Century Gothic" panose="020B0502020202020204" pitchFamily="34" charset="0"/>
              </a:rPr>
              <a:t> Mexico </a:t>
            </a:r>
            <a:r>
              <a:rPr lang="en-US" sz="2000" dirty="0" smtClean="0">
                <a:latin typeface="Century Gothic" panose="020B0502020202020204" pitchFamily="34" charset="0"/>
              </a:rPr>
              <a:t>1994</a:t>
            </a:r>
            <a:r>
              <a:rPr lang="en-US" sz="2000" baseline="0" dirty="0" smtClean="0">
                <a:latin typeface="Century Gothic" panose="020B0502020202020204" pitchFamily="34" charset="0"/>
              </a:rPr>
              <a:t> – </a:t>
            </a:r>
            <a:r>
              <a:rPr lang="en-US" sz="2000" dirty="0" smtClean="0">
                <a:latin typeface="Century Gothic" panose="020B0502020202020204" pitchFamily="34" charset="0"/>
              </a:rPr>
              <a:t>2016</a:t>
            </a:r>
            <a:endParaRPr lang="en-US" sz="2000" dirty="0">
              <a:latin typeface="Century Gothic" panose="020B0502020202020204" pitchFamily="34" charset="0"/>
            </a:endParaRPr>
          </a:p>
        </c:rich>
      </c:tx>
      <c:layout>
        <c:manualLayout>
          <c:xMode val="edge"/>
          <c:yMode val="edge"/>
          <c:x val="0.56891416250623872"/>
          <c:y val="3.293307086614173E-2"/>
        </c:manualLayout>
      </c:layout>
      <c:overlay val="0"/>
      <c:spPr>
        <a:solidFill>
          <a:schemeClr val="bg1"/>
        </a:solidFill>
        <a:ln>
          <a:solidFill>
            <a:schemeClr val="tx1"/>
          </a:solidFill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917830860023071"/>
          <c:y val="5.0502159687322835E-2"/>
          <c:w val="0.8719091054239051"/>
          <c:h val="0.81783136482939633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E79B03"/>
            </a:solidFill>
            <a:ln>
              <a:noFill/>
            </a:ln>
            <a:effectLst/>
          </c:spPr>
          <c:invertIfNegative val="0"/>
          <c:cat>
            <c:numRef>
              <c:f>Sheet1!$A$2:$A$24</c:f>
              <c:numCache>
                <c:formatCode>General</c:formatCode>
                <c:ptCount val="23"/>
                <c:pt idx="0">
                  <c:v>1994</c:v>
                </c:pt>
                <c:pt idx="1">
                  <c:v>1995</c:v>
                </c:pt>
                <c:pt idx="2">
                  <c:v>1996</c:v>
                </c:pt>
                <c:pt idx="3">
                  <c:v>1997</c:v>
                </c:pt>
                <c:pt idx="4">
                  <c:v>1998</c:v>
                </c:pt>
                <c:pt idx="5">
                  <c:v>1999</c:v>
                </c:pt>
                <c:pt idx="6">
                  <c:v>2000</c:v>
                </c:pt>
                <c:pt idx="7">
                  <c:v>2001</c:v>
                </c:pt>
                <c:pt idx="8">
                  <c:v>2002</c:v>
                </c:pt>
                <c:pt idx="9">
                  <c:v>2003</c:v>
                </c:pt>
                <c:pt idx="10">
                  <c:v>2004</c:v>
                </c:pt>
                <c:pt idx="11">
                  <c:v>2005</c:v>
                </c:pt>
                <c:pt idx="12">
                  <c:v>2006</c:v>
                </c:pt>
                <c:pt idx="13">
                  <c:v>2007</c:v>
                </c:pt>
                <c:pt idx="14">
                  <c:v>2008</c:v>
                </c:pt>
                <c:pt idx="15">
                  <c:v>2009</c:v>
                </c:pt>
                <c:pt idx="16">
                  <c:v>2010</c:v>
                </c:pt>
                <c:pt idx="17">
                  <c:v>2011</c:v>
                </c:pt>
                <c:pt idx="18">
                  <c:v>2012</c:v>
                </c:pt>
                <c:pt idx="19">
                  <c:v>2013</c:v>
                </c:pt>
                <c:pt idx="20">
                  <c:v>2014</c:v>
                </c:pt>
                <c:pt idx="21">
                  <c:v>2015</c:v>
                </c:pt>
                <c:pt idx="22">
                  <c:v>2016</c:v>
                </c:pt>
              </c:numCache>
            </c:numRef>
          </c:cat>
          <c:val>
            <c:numRef>
              <c:f>Sheet1!$D$2:$D$24</c:f>
              <c:numCache>
                <c:formatCode>General</c:formatCode>
                <c:ptCount val="23"/>
                <c:pt idx="0">
                  <c:v>164.791</c:v>
                </c:pt>
                <c:pt idx="1">
                  <c:v>266.07100000000003</c:v>
                </c:pt>
                <c:pt idx="2">
                  <c:v>383.80900000000003</c:v>
                </c:pt>
                <c:pt idx="3">
                  <c:v>121.74699999999999</c:v>
                </c:pt>
                <c:pt idx="4">
                  <c:v>117.31599999999999</c:v>
                </c:pt>
                <c:pt idx="5">
                  <c:v>189.267</c:v>
                </c:pt>
                <c:pt idx="6">
                  <c:v>59.713000000000001</c:v>
                </c:pt>
                <c:pt idx="7">
                  <c:v>197.49600000000001</c:v>
                </c:pt>
                <c:pt idx="8">
                  <c:v>159.09399999999999</c:v>
                </c:pt>
                <c:pt idx="9">
                  <c:v>234.63199999999998</c:v>
                </c:pt>
                <c:pt idx="10">
                  <c:v>46.209000000000003</c:v>
                </c:pt>
                <c:pt idx="11">
                  <c:v>124.70099999999999</c:v>
                </c:pt>
                <c:pt idx="12">
                  <c:v>144.95699999999999</c:v>
                </c:pt>
                <c:pt idx="13">
                  <c:v>97.271000000000001</c:v>
                </c:pt>
                <c:pt idx="14">
                  <c:v>106.76599999999999</c:v>
                </c:pt>
                <c:pt idx="15">
                  <c:v>40.512</c:v>
                </c:pt>
                <c:pt idx="16">
                  <c:v>84.821999999999989</c:v>
                </c:pt>
                <c:pt idx="17">
                  <c:v>60.978999999999999</c:v>
                </c:pt>
                <c:pt idx="18">
                  <c:v>25.109000000000002</c:v>
                </c:pt>
                <c:pt idx="19">
                  <c:v>14.137</c:v>
                </c:pt>
                <c:pt idx="20">
                  <c:v>23.842999999999996</c:v>
                </c:pt>
                <c:pt idx="21">
                  <c:v>84.611000000000004</c:v>
                </c:pt>
                <c:pt idx="22">
                  <c:v>61.401000000000003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46-450D-A8BE-552EB0ACCCC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"/>
        <c:overlap val="-27"/>
        <c:axId val="-1533874464"/>
        <c:axId val="-1533872832"/>
      </c:barChart>
      <c:catAx>
        <c:axId val="-1533874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533872832"/>
        <c:crosses val="autoZero"/>
        <c:auto val="1"/>
        <c:lblAlgn val="ctr"/>
        <c:lblOffset val="100"/>
        <c:noMultiLvlLbl val="0"/>
      </c:catAx>
      <c:valAx>
        <c:axId val="-1533872832"/>
        <c:scaling>
          <c:orientation val="minMax"/>
          <c:max val="450"/>
          <c:min val="0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entury Gothic" panose="020B0502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US" sz="1400" dirty="0">
                    <a:latin typeface="Century Gothic" panose="020B0502020202020204" pitchFamily="34" charset="0"/>
                  </a:rPr>
                  <a:t>Total monarchs (in </a:t>
                </a:r>
                <a:r>
                  <a:rPr lang="en-US" sz="1400" baseline="0" dirty="0">
                    <a:latin typeface="Century Gothic" panose="020B0502020202020204" pitchFamily="34" charset="0"/>
                  </a:rPr>
                  <a:t>millions)</a:t>
                </a:r>
                <a:endParaRPr lang="en-US" sz="1400" dirty="0">
                  <a:latin typeface="Century Gothic" panose="020B0502020202020204" pitchFamily="34" charset="0"/>
                </a:endParaRPr>
              </a:p>
            </c:rich>
          </c:tx>
          <c:layout>
            <c:manualLayout>
              <c:xMode val="edge"/>
              <c:yMode val="edge"/>
              <c:x val="1.7670455908716499E-2"/>
              <c:y val="0.19326662292213473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1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-1533874464"/>
        <c:crosses val="autoZero"/>
        <c:crossBetween val="between"/>
        <c:majorUnit val="100"/>
      </c:valAx>
      <c:spPr>
        <a:solidFill>
          <a:srgbClr val="FFFFFF"/>
        </a:solidFill>
        <a:ln>
          <a:noFill/>
        </a:ln>
        <a:effectLst/>
      </c:spPr>
    </c:plotArea>
    <c:plotVisOnly val="1"/>
    <c:dispBlanksAs val="gap"/>
    <c:showDLblsOverMax val="0"/>
  </c:chart>
  <c:spPr>
    <a:solidFill>
      <a:srgbClr val="FFFFFF"/>
    </a:solidFill>
    <a:ln w="9525" cap="flat" cmpd="sng" algn="ctr">
      <a:noFill/>
      <a:round/>
    </a:ln>
    <a:effectLst/>
  </c:spPr>
  <c:txPr>
    <a:bodyPr/>
    <a:lstStyle/>
    <a:p>
      <a:pPr>
        <a:defRPr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7A54F6-1EEB-4F27-9F14-05DD944F4896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9B8E2C-5D24-4539-81A0-1106F467F8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1328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DF9AC5-968E-4AE4-8F86-8401AEA88EC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453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2,500+</a:t>
            </a:r>
            <a:r>
              <a:rPr lang="en-US" baseline="0" dirty="0" smtClean="0"/>
              <a:t> mile journey; reproductive diapause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FDF9AC5-968E-4AE4-8F86-8401AEA88ECF}" type="slidenum">
              <a:rPr lang="en-US" smtClean="0">
                <a:solidFill>
                  <a:srgbClr val="000000"/>
                </a:solidFill>
              </a:rPr>
              <a:pPr>
                <a:defRPr/>
              </a:pPr>
              <a:t>3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68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7732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061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9821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2BCC5-2743-4626-8335-92A7C5591A3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137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479697-69DB-40BD-B806-46D5EACE681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51423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8CB0A1-E107-4DAD-8709-69DC7B959BA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8102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368F41-61E6-4FA8-AB71-8F6407DEC2EA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97067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D59AFB-59A0-4405-91D9-0131FCF7B22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3988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BED16-4F9A-457D-96DE-1D6FBBEB9EC0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606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8D85B1-52F6-4255-8195-A712EC4DAF5E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43346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725617-18F9-408E-AF25-CD40A66BF15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51003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48929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0C71C-D119-4BAB-8DCD-0231EA0FCD86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662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57B1A-57E8-48EF-B095-05212C18048F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89363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9C1CCE-8006-45DA-8E52-9D299B49795D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40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575E9-EEA7-425A-8924-999C62C5D30B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4093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11256E-628E-4A13-9F88-6DF5A598BA08}" type="slidenum">
              <a:rPr 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19190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905673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7707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603849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497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524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3545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7075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93621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6116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94336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53381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971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168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972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199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929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49628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7969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0CA45-5748-40C7-AE5F-9F001727F1EA}" type="datetimeFigureOut">
              <a:rPr lang="en-US" smtClean="0"/>
              <a:t>3/3/2018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96D17-5036-4E4A-8C7B-A819A0153A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4790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2024FB27-E789-4967-90EA-F66A62277CAA}" type="slidenum">
              <a:rPr lang="en-US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18573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DC60D6-07F8-43C1-A5D7-D9F0D94017C6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3/3/2018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8E08E-34C2-4281-9918-04611AEA735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86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.jpe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monarch butterflies lincoln brow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0"/>
          <a:stretch/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413545" y="1409710"/>
            <a:ext cx="6316910" cy="3650769"/>
          </a:xfrm>
          <a:prstGeom prst="rect">
            <a:avLst/>
          </a:prstGeom>
          <a:solidFill>
            <a:srgbClr val="FFFFFF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47769" y="1526934"/>
            <a:ext cx="60484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dirty="0" smtClean="0">
                <a:latin typeface="Century Gothic" panose="020B0502020202020204" pitchFamily="34" charset="0"/>
              </a:rPr>
              <a:t>Using math to save monarch butterflies!</a:t>
            </a:r>
          </a:p>
          <a:p>
            <a:pPr algn="ctr"/>
            <a:endParaRPr lang="en-US" sz="4800" dirty="0" smtClean="0">
              <a:latin typeface="Century Gothic" panose="020B0502020202020204" pitchFamily="34" charset="0"/>
            </a:endParaRPr>
          </a:p>
          <a:p>
            <a:pPr algn="ctr"/>
            <a:endParaRPr lang="en-US" sz="4800" dirty="0">
              <a:latin typeface="Century Gothic" panose="020B0502020202020204" pitchFamily="34" charset="0"/>
            </a:endParaRPr>
          </a:p>
          <a:p>
            <a:pPr algn="ctr"/>
            <a:r>
              <a:rPr lang="en-US" sz="2800" dirty="0" smtClean="0">
                <a:latin typeface="Century Gothic" panose="020B0502020202020204" pitchFamily="34" charset="0"/>
              </a:rPr>
              <a:t>Girls Math &amp; Science Day 2018</a:t>
            </a: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826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What are models?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6768" y="3328086"/>
            <a:ext cx="1466335" cy="26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5122" name="Picture 2" descr="Image result for monarch butterfly metamorphos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3" r="54543" b="37457"/>
          <a:stretch/>
        </p:blipFill>
        <p:spPr bwMode="auto">
          <a:xfrm>
            <a:off x="4002999" y="4866900"/>
            <a:ext cx="1507869" cy="1551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710" y="5158962"/>
            <a:ext cx="1983204" cy="125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monarch butterfly metamorphos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28" t="65655" r="9270" b="8736"/>
          <a:stretch/>
        </p:blipFill>
        <p:spPr bwMode="auto">
          <a:xfrm>
            <a:off x="804940" y="5158962"/>
            <a:ext cx="2219218" cy="1099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>
            <a:off x="3159090" y="5765029"/>
            <a:ext cx="693719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633449" y="5765029"/>
            <a:ext cx="693719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57418"/>
            <a:ext cx="6096000" cy="3429000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62215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Mathematical models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6768" y="3328086"/>
            <a:ext cx="1466335" cy="26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0855" y="2160536"/>
            <a:ext cx="570229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sz="6000" dirty="0" smtClean="0">
                <a:solidFill>
                  <a:prstClr val="black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Using math to describe reality</a:t>
            </a:r>
          </a:p>
        </p:txBody>
      </p:sp>
    </p:spTree>
    <p:extLst>
      <p:ext uri="{BB962C8B-B14F-4D97-AF65-F5344CB8AC3E}">
        <p14:creationId xmlns:p14="http://schemas.microsoft.com/office/powerpoint/2010/main" val="2827297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Mathematical models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144316" y="5387326"/>
                <a:ext cx="485536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7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7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𝑚𝑥</m:t>
                      </m:r>
                      <m:r>
                        <a:rPr lang="en-US" sz="7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72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sz="72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316" y="5387326"/>
                <a:ext cx="4855368" cy="11079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V="1">
            <a:off x="2758397" y="1288122"/>
            <a:ext cx="0" cy="365760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758397" y="4926127"/>
            <a:ext cx="3657600" cy="0"/>
          </a:xfrm>
          <a:prstGeom prst="straightConnector1">
            <a:avLst/>
          </a:prstGeom>
          <a:ln w="38100">
            <a:solidFill>
              <a:schemeClr val="tx1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2758397" y="1479478"/>
            <a:ext cx="4495158" cy="3446649"/>
          </a:xfrm>
          <a:prstGeom prst="straightConnector1">
            <a:avLst/>
          </a:prstGeom>
          <a:ln w="63500">
            <a:solidFill>
              <a:srgbClr val="FF0000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1987610" y="2824534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7610" y="2824534"/>
                <a:ext cx="513859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4330267" y="4926127"/>
                <a:ext cx="51385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0267" y="4926127"/>
                <a:ext cx="513859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9264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Uncertainty &amp; statistics 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4098" name="Picture 2" descr="https://www.mtabus.org/wp-content/uploads/2012/01/1242_LowAngle_Schoolbu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9711" y="2124868"/>
            <a:ext cx="4384578" cy="260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5984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19835" y="1512323"/>
            <a:ext cx="8724165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39725" indent="-3397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How many individuals are there?</a:t>
            </a:r>
          </a:p>
          <a:p>
            <a:pPr marL="339725" indent="-339725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Century Gothic" panose="020B0502020202020204" pitchFamily="34" charset="0"/>
              <a:ea typeface="Cambria Math" panose="02040503050406030204" pitchFamily="18" charset="0"/>
            </a:endParaRPr>
          </a:p>
          <a:p>
            <a:pPr marL="339725" indent="-339725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Century Gothic" panose="020B0502020202020204" pitchFamily="34" charset="0"/>
              <a:ea typeface="Cambria Math" panose="020405030504060302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Where are these individuals located?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Century Gothic" panose="020B0502020202020204" pitchFamily="34" charset="0"/>
              <a:ea typeface="Cambria Math" panose="020405030504060302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prstClr val="black"/>
              </a:solidFill>
              <a:latin typeface="Century Gothic" panose="020B0502020202020204" pitchFamily="34" charset="0"/>
              <a:ea typeface="Cambria Math" panose="020405030504060302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prstClr val="black"/>
                </a:solidFill>
                <a:latin typeface="Century Gothic" panose="020B0502020202020204" pitchFamily="34" charset="0"/>
                <a:ea typeface="Cambria Math" panose="02040503050406030204" pitchFamily="18" charset="0"/>
              </a:rPr>
              <a:t>How is this population changing over time?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3599453" y="3863159"/>
            <a:ext cx="1941930" cy="592019"/>
          </a:xfrm>
          <a:prstGeom prst="roundRect">
            <a:avLst/>
          </a:prstGeom>
          <a:solidFill>
            <a:srgbClr val="00B0F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Models in ecology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4173589" y="5919491"/>
            <a:ext cx="746023" cy="0"/>
          </a:xfrm>
          <a:prstGeom prst="straightConnector1">
            <a:avLst/>
          </a:prstGeom>
          <a:noFill/>
          <a:ln w="508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9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7222" y="2029363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937" y="2070283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2722" y="2156915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858" y="2117796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208" y="2202871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7863" y="2381845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6100" y="2431254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2" name="Group 51"/>
          <p:cNvGrpSpPr/>
          <p:nvPr/>
        </p:nvGrpSpPr>
        <p:grpSpPr>
          <a:xfrm>
            <a:off x="1774783" y="5522824"/>
            <a:ext cx="1720465" cy="892955"/>
            <a:chOff x="6427144" y="973473"/>
            <a:chExt cx="1720465" cy="892955"/>
          </a:xfrm>
        </p:grpSpPr>
        <p:pic>
          <p:nvPicPr>
            <p:cNvPr id="53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1644" y="973473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4359" y="1014393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27144" y="1101025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4280" y="1061906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86630" y="1146981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2285" y="1325955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0522" y="1375364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0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066" y="5696332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michigan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4" t="26272"/>
          <a:stretch/>
        </p:blipFill>
        <p:spPr bwMode="auto">
          <a:xfrm rot="5400000">
            <a:off x="4303430" y="3218222"/>
            <a:ext cx="456098" cy="1864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477" y="3869932"/>
            <a:ext cx="505111" cy="32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2752" y="3994551"/>
            <a:ext cx="505111" cy="32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596" y="3790842"/>
            <a:ext cx="505111" cy="32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932" y="3966835"/>
            <a:ext cx="505111" cy="32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tim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9865" y="5240861"/>
            <a:ext cx="601372" cy="59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779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Population change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252255" y="881725"/>
            <a:ext cx="4002676" cy="2532535"/>
            <a:chOff x="252255" y="881725"/>
            <a:chExt cx="4002676" cy="2532535"/>
          </a:xfrm>
        </p:grpSpPr>
        <p:pic>
          <p:nvPicPr>
            <p:cNvPr id="8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255" y="1040281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7977" y="1560804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891" y="2090551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8273" y="1752570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2033" y="2272774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6809" y="932004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4808" y="2837022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7082" y="2518306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81602" y="881725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1608" y="2923196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Rectangle 1"/>
          <p:cNvSpPr/>
          <p:nvPr/>
        </p:nvSpPr>
        <p:spPr>
          <a:xfrm>
            <a:off x="5748539" y="881725"/>
            <a:ext cx="21627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Population </a:t>
            </a:r>
            <a:endParaRPr lang="en-US" sz="2800" dirty="0" smtClean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algn="ctr"/>
            <a:r>
              <a:rPr lang="en-US" sz="28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Last Year</a:t>
            </a:r>
            <a:endParaRPr lang="en-US" sz="28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5212848" y="2021634"/>
                <a:ext cx="3234154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540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848" y="2021634"/>
                <a:ext cx="3234154" cy="83099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Rectangle 41"/>
          <p:cNvSpPr/>
          <p:nvPr/>
        </p:nvSpPr>
        <p:spPr>
          <a:xfrm>
            <a:off x="1240222" y="3888383"/>
            <a:ext cx="2162772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Population </a:t>
            </a:r>
            <a:endParaRPr lang="en-US" sz="2800" dirty="0" smtClean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algn="ctr"/>
            <a:r>
              <a:rPr lang="en-US" sz="28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This Year</a:t>
            </a:r>
            <a:endParaRPr lang="en-US" sz="28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/>
              <p:cNvSpPr/>
              <p:nvPr/>
            </p:nvSpPr>
            <p:spPr>
              <a:xfrm>
                <a:off x="937508" y="5001777"/>
                <a:ext cx="272472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5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4" name="Rectangle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508" y="5001777"/>
                <a:ext cx="2724720" cy="92333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2" name="Group 51"/>
          <p:cNvGrpSpPr/>
          <p:nvPr/>
        </p:nvGrpSpPr>
        <p:grpSpPr>
          <a:xfrm>
            <a:off x="4678828" y="3475836"/>
            <a:ext cx="4345392" cy="3209140"/>
            <a:chOff x="4678828" y="3475836"/>
            <a:chExt cx="4345392" cy="3209140"/>
          </a:xfrm>
        </p:grpSpPr>
        <p:pic>
          <p:nvPicPr>
            <p:cNvPr id="20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36921" y="4716849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2847" y="5380526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87507" y="6116826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204" y="5204799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6183" y="6062249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37460" y="3598327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3254" y="4801932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2" y="5434043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50891" y="4507520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2170" y="6034554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925" y="3796894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3683" y="4670457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4757" y="3807936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6674" y="5506071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9130" y="6193912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828" y="4223102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63123" y="4396655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73673" y="4034252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6218" y="3475836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4" descr="Image result for monarch butterfly transparent background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5590" y="4176710"/>
              <a:ext cx="773329" cy="4910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3" name="TextBox 52"/>
          <p:cNvSpPr txBox="1"/>
          <p:nvPr/>
        </p:nvSpPr>
        <p:spPr>
          <a:xfrm rot="997434">
            <a:off x="1736032" y="2993415"/>
            <a:ext cx="597453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INCREASING!</a:t>
            </a:r>
            <a:endParaRPr lang="en-US" sz="7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3889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4" grpId="0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Population 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784491" y="3788241"/>
                <a:ext cx="3575018" cy="1180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20</m:t>
                        </m:r>
                      </m:num>
                      <m:den>
                        <m:r>
                          <a:rPr lang="en-US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491" y="3788241"/>
                <a:ext cx="3575018" cy="1180323"/>
              </a:xfrm>
              <a:prstGeom prst="rect">
                <a:avLst/>
              </a:prstGeom>
              <a:blipFill>
                <a:blip r:embed="rId2"/>
                <a:stretch>
                  <a:fillRect l="-11775" t="-3093" b="-20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84679" y="5741160"/>
                <a:ext cx="337464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679" y="5741160"/>
                <a:ext cx="3374642" cy="830997"/>
              </a:xfrm>
              <a:prstGeom prst="rect">
                <a:avLst/>
              </a:prstGeom>
              <a:blipFill>
                <a:blip r:embed="rId3"/>
                <a:stretch>
                  <a:fillRect l="-12274" t="-2573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511051" y="1399689"/>
                <a:ext cx="4121898" cy="1282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1051" y="1399689"/>
                <a:ext cx="4121898" cy="1282980"/>
              </a:xfrm>
              <a:prstGeom prst="rect">
                <a:avLst/>
              </a:prstGeom>
              <a:blipFill>
                <a:blip r:embed="rId4"/>
                <a:stretch>
                  <a:fillRect l="-10207" t="-3333" b="-1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351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Population 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784491" y="3593580"/>
                <a:ext cx="3575018" cy="1192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n-US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491" y="3593580"/>
                <a:ext cx="3575018" cy="1192186"/>
              </a:xfrm>
              <a:prstGeom prst="rect">
                <a:avLst/>
              </a:prstGeom>
              <a:blipFill>
                <a:blip r:embed="rId2"/>
                <a:stretch>
                  <a:fillRect l="-11775" t="-2041" b="-19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621786" y="5547074"/>
                <a:ext cx="3900427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1786" y="5547074"/>
                <a:ext cx="3900427" cy="830997"/>
              </a:xfrm>
              <a:prstGeom prst="rect">
                <a:avLst/>
              </a:prstGeom>
              <a:blipFill>
                <a:blip r:embed="rId3"/>
                <a:stretch>
                  <a:fillRect l="-10625" t="-2573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675289" y="1262930"/>
                <a:ext cx="4121898" cy="1282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5289" y="1262930"/>
                <a:ext cx="4121898" cy="1282980"/>
              </a:xfrm>
              <a:prstGeom prst="rect">
                <a:avLst/>
              </a:prstGeom>
              <a:blipFill>
                <a:blip r:embed="rId4"/>
                <a:stretch>
                  <a:fillRect l="-10207" t="-2844" b="-104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28883" y="2143140"/>
                <a:ext cx="234160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883" y="2143140"/>
                <a:ext cx="2341603" cy="9233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7906" y="1070818"/>
                <a:ext cx="338355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6" y="1070818"/>
                <a:ext cx="3383555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 rot="997434">
            <a:off x="1402161" y="2937866"/>
            <a:ext cx="633967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DECREASING!</a:t>
            </a:r>
            <a:endParaRPr lang="en-US" sz="7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429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Population 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2784491" y="3660255"/>
                <a:ext cx="3575018" cy="11803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num>
                      <m:den>
                        <m:r>
                          <a:rPr lang="en-US" sz="540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4491" y="3660255"/>
                <a:ext cx="3575018" cy="1180323"/>
              </a:xfrm>
              <a:prstGeom prst="rect">
                <a:avLst/>
              </a:prstGeom>
              <a:blipFill>
                <a:blip r:embed="rId2"/>
                <a:stretch>
                  <a:fillRect l="-11775" t="-3093" b="-201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84679" y="5516345"/>
                <a:ext cx="3374642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4679" y="5516345"/>
                <a:ext cx="3374642" cy="830997"/>
              </a:xfrm>
              <a:prstGeom prst="rect">
                <a:avLst/>
              </a:prstGeom>
              <a:blipFill>
                <a:blip r:embed="rId3"/>
                <a:stretch>
                  <a:fillRect l="-12274" t="-25735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723299" y="1284019"/>
                <a:ext cx="4121898" cy="1282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5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3299" y="1284019"/>
                <a:ext cx="4121898" cy="1282980"/>
              </a:xfrm>
              <a:prstGeom prst="rect">
                <a:avLst/>
              </a:prstGeom>
              <a:blipFill>
                <a:blip r:embed="rId4"/>
                <a:stretch>
                  <a:fillRect l="-10207" t="-3333" b="-104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228883" y="2143140"/>
                <a:ext cx="2724720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883" y="2143140"/>
                <a:ext cx="2724720" cy="92333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707906" y="1070818"/>
                <a:ext cx="3383555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540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5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5400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5400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906" y="1070818"/>
                <a:ext cx="3383555" cy="92333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 rot="997434">
            <a:off x="1736032" y="2993415"/>
            <a:ext cx="5974535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CONSTANT</a:t>
            </a:r>
            <a:endParaRPr lang="en-US" sz="7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0555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Population change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94191" y="1273618"/>
                <a:ext cx="3376245" cy="49859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sz="5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sz="5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5400" b="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endParaRPr lang="en-US" sz="5400" b="0" i="1" dirty="0" smtClean="0">
                  <a:solidFill>
                    <a:prstClr val="black"/>
                  </a:solidFill>
                  <a:latin typeface="Cambria Math" panose="02040503050406030204" pitchFamily="18" charset="0"/>
                </a:endParaRPr>
              </a:p>
              <a:p>
                <a:pPr/>
                <a:r>
                  <a:rPr lang="en-US" sz="5400" dirty="0" smtClean="0">
                    <a:solidFill>
                      <a:prstClr val="black"/>
                    </a:solidFill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5400" b="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5400" dirty="0" smtClean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  <a:p>
                <a:endParaRPr lang="en-US" sz="5400" dirty="0" smtClean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  <a:p>
                <a:pPr/>
                <a:r>
                  <a:rPr lang="en-US" sz="5400" dirty="0" smtClean="0">
                    <a:solidFill>
                      <a:prstClr val="black"/>
                    </a:solidFill>
                    <a:ea typeface="Cambria Math" panose="02040503050406030204" pitchFamily="18" charset="0"/>
                  </a:rPr>
                  <a:t>Growth </a:t>
                </a:r>
                <a14:m>
                  <m:oMath xmlns:m="http://schemas.openxmlformats.org/officeDocument/2006/math">
                    <m:r>
                      <a:rPr lang="en-US" sz="5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en-US" sz="5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  <a:p>
                <a:endParaRPr lang="en-US" sz="5400" dirty="0">
                  <a:solidFill>
                    <a:prstClr val="black"/>
                  </a:solidFill>
                  <a:latin typeface="Century Gothic" panose="020B0502020202020204" pitchFamily="34" charset="0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1" y="1273618"/>
                <a:ext cx="3376245" cy="4985980"/>
              </a:xfrm>
              <a:prstGeom prst="rect">
                <a:avLst/>
              </a:prstGeom>
              <a:blipFill>
                <a:blip r:embed="rId2"/>
                <a:stretch>
                  <a:fillRect l="-12455" t="-42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4144451" y="1273618"/>
            <a:ext cx="483380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DECREASING</a:t>
            </a:r>
            <a:endParaRPr lang="en-US" sz="54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44451" y="2843278"/>
            <a:ext cx="483380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CONSTANT</a:t>
            </a:r>
            <a:endParaRPr lang="en-US" sz="54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44451" y="4539087"/>
            <a:ext cx="4833803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INCREASING</a:t>
            </a:r>
            <a:endParaRPr lang="en-US" sz="54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04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56238" y="885739"/>
            <a:ext cx="4351823" cy="5627390"/>
            <a:chOff x="3056238" y="533401"/>
            <a:chExt cx="4351823" cy="5627390"/>
          </a:xfrm>
        </p:grpSpPr>
        <p:pic>
          <p:nvPicPr>
            <p:cNvPr id="4098" name="Picture 2" descr="G:\FWCB\MONARCHLAB\Pictures organized\Maps\SPRGMIG corrected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0"/>
            <a:stretch/>
          </p:blipFill>
          <p:spPr bwMode="auto">
            <a:xfrm>
              <a:off x="3056238" y="533401"/>
              <a:ext cx="4351823" cy="562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/>
          </p:nvSpPr>
          <p:spPr>
            <a:xfrm rot="20479116">
              <a:off x="5418462" y="3679591"/>
              <a:ext cx="190382" cy="770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/>
            <p:cNvSpPr/>
            <p:nvPr/>
          </p:nvSpPr>
          <p:spPr>
            <a:xfrm rot="243546">
              <a:off x="5076260" y="3682961"/>
              <a:ext cx="389545" cy="169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59261" y="2401017"/>
            <a:ext cx="2576839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Spring </a:t>
            </a:r>
            <a:r>
              <a:rPr lang="en-US" sz="34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Migration &amp; Breeding</a:t>
            </a:r>
            <a:endParaRPr lang="en-US" sz="34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5" name="Picture 43" descr="C:\Users\kbunney\Desktop\Buttefly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25909">
            <a:off x="3340340" y="5238083"/>
            <a:ext cx="849664" cy="84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3" descr="C:\Users\kbunney\Desktop\Buttefly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4610757">
            <a:off x="3340340" y="5266297"/>
            <a:ext cx="849664" cy="84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3" descr="C:\Users\kbunney\Desktop\Buttefly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8556">
            <a:off x="3934127" y="3257961"/>
            <a:ext cx="849664" cy="84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3" descr="C:\Users\kbunney\Desktop\Buttefly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86258">
            <a:off x="5044056" y="3338993"/>
            <a:ext cx="849664" cy="84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55019" y="2401017"/>
            <a:ext cx="220980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4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Summer Breeding</a:t>
            </a:r>
            <a:endParaRPr lang="en-US" sz="34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357" y="-9339"/>
            <a:ext cx="82541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The monarch’s annual cycle</a:t>
            </a:r>
            <a:endParaRPr lang="en-US" sz="46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77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4.44444E-6 L -1.94444E-6 0.00024 C 0.00209 -0.02615 -0.00069 0.00811 0.00191 -0.05578 C 0.00191 -0.05671 0.00243 -0.0574 0.00261 -0.05833 C 0.00278 -0.05972 0.00313 -0.06134 0.0033 -0.06273 C 0.00347 -0.06504 0.00347 -0.06759 0.00382 -0.0699 C 0.00417 -0.07129 0.00486 -0.07268 0.00521 -0.0743 C 0.00573 -0.07592 0.00608 -0.07777 0.0066 -0.07963 C 0.00677 -0.08032 0.00712 -0.08125 0.00712 -0.08217 C 0.0092 -0.0956 0.0066 -0.07893 0.00851 -0.09004 C 0.00886 -0.09166 0.00886 -0.09305 0.0092 -0.09444 C 0.00955 -0.0956 0.01007 -0.09629 0.01059 -0.09722 C 0.01111 -0.1 0.01111 -0.10092 0.01181 -0.10347 C 0.01268 -0.10648 0.0132 -0.10763 0.01389 -0.11041 C 0.01424 -0.11273 0.01441 -0.11458 0.01511 -0.11666 C 0.01563 -0.11782 0.01597 -0.11898 0.0165 -0.12013 C 0.01736 -0.12199 0.01858 -0.12338 0.0191 -0.12546 C 0.02066 -0.13171 0.01927 -0.12963 0.0224 -0.1324 C 0.02604 -0.14213 0.02136 -0.13032 0.0257 -0.13865 C 0.02639 -0.13981 0.02656 -0.1412 0.02709 -0.14213 C 0.02761 -0.14351 0.02847 -0.14444 0.029 -0.14583 C 0.02952 -0.14675 0.02969 -0.14838 0.03038 -0.1493 C 0.0309 -0.15 0.03177 -0.15046 0.03247 -0.15115 C 0.03611 -0.15949 0.03247 -0.15208 0.03629 -0.1581 C 0.03715 -0.15925 0.03768 -0.16064 0.03837 -0.16157 C 0.04011 -0.16412 0.04219 -0.16597 0.04358 -0.16875 C 0.04688 -0.17523 0.04271 -0.16713 0.04688 -0.17407 C 0.0474 -0.17476 0.04775 -0.17592 0.04827 -0.17662 C 0.04931 -0.17824 0.05052 -0.17963 0.05156 -0.18101 C 0.05209 -0.18171 0.05261 -0.18217 0.05295 -0.18287 C 0.0533 -0.18379 0.05382 -0.18472 0.05417 -0.18541 C 0.05486 -0.18634 0.05538 -0.1875 0.05625 -0.18819 C 0.05747 -0.18912 0.06025 -0.18981 0.06025 -0.18958 C 0.06059 -0.19074 0.06094 -0.19189 0.06146 -0.19259 C 0.06268 -0.19351 0.06545 -0.19421 0.06545 -0.19398 C 0.06858 -0.19838 0.06459 -0.19375 0.06945 -0.19699 C 0.07049 -0.19768 0.07118 -0.19884 0.07205 -0.19953 C 0.07275 -0.2 0.07344 -0.20023 0.07413 -0.20046 C 0.07518 -0.20092 0.07639 -0.20162 0.07743 -0.20231 C 0.07813 -0.20277 0.07865 -0.20347 0.07934 -0.20393 C 0.08004 -0.20439 0.08073 -0.20463 0.08143 -0.20486 C 0.08316 -0.20555 0.0849 -0.20578 0.08663 -0.20671 C 0.08889 -0.20763 0.09011 -0.20833 0.09271 -0.20833 C 0.10972 -0.20925 0.12674 -0.20949 0.14375 -0.21018 C 0.14549 -0.21041 0.14722 -0.21064 0.14896 -0.21111 C 0.14983 -0.21134 0.1507 -0.21157 0.15156 -0.21203 C 0.15278 -0.21226 0.15382 -0.2125 0.15504 -0.21273 C 0.1559 -0.21319 0.15677 -0.21342 0.15764 -0.21365 C 0.16163 -0.21481 0.15972 -0.21388 0.16233 -0.2155 L 0.16233 -0.21713 " pathEditMode="relative" rAng="0" ptsTypes="AAAAAAAAAAAAAAAAAAAAAAAAAAAAAAAAAAAAAAAAAAAAAAAAAA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08" y="-1085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11111E-6 L -1.94444E-6 0.00023 C -0.00035 -0.00347 -0.0026 -0.03125 -0.0026 -0.0338 C -0.00278 -0.06736 -0.00243 -0.10092 -0.00191 -0.13449 C -0.00191 -0.13796 -0.00156 -0.14143 -0.00139 -0.14491 C -0.00087 -0.14954 -0.00052 -0.15393 -1.94444E-6 -0.15833 C 0.00018 -0.16528 0.00035 -0.17245 0.0007 -0.1794 C 0.00087 -0.1831 0.00087 -0.18657 0.00139 -0.19005 C 0.00174 -0.19282 0.00295 -0.19537 0.0033 -0.19815 C 0.00365 -0.20046 0.00469 -0.2081 0.00538 -0.20949 C 0.00695 -0.21389 0.00608 -0.21204 0.00799 -0.21574 C 0.00955 -0.22245 0.00729 -0.21412 0.0099 -0.22106 C 0.01025 -0.22176 0.01025 -0.22292 0.01059 -0.22361 C 0.01111 -0.225 0.01198 -0.22592 0.0125 -0.22708 C 0.01493 -0.23241 0.0125 -0.2294 0.01597 -0.23241 C 0.01823 -0.23727 0.01667 -0.23449 0.02118 -0.24051 L 0.02379 -0.24398 C 0.02465 -0.24514 0.02535 -0.24699 0.02656 -0.24745 L 0.02847 -0.24838 C 0.03177 -0.25278 0.02743 -0.24768 0.03177 -0.25116 C 0.03229 -0.25139 0.03264 -0.25231 0.03316 -0.25278 C 0.0349 -0.25463 0.03681 -0.25602 0.03837 -0.2581 C 0.03906 -0.25903 0.03959 -0.26018 0.04045 -0.26088 C 0.04132 -0.26157 0.04271 -0.2618 0.04375 -0.2625 C 0.04827 -0.26551 0.04254 -0.26342 0.04896 -0.26528 C 0.05538 -0.26944 0.05035 -0.26667 0.05764 -0.26875 C 0.05834 -0.26898 0.05886 -0.26944 0.05955 -0.26967 C 0.06042 -0.26991 0.06233 -0.27037 0.06233 -0.27014 L 0.06233 -0.27037 " pathEditMode="relative" rAng="0" ptsTypes="AAAAAAAAAAAAAAAAAAAAAAAAAAAAA">
                                      <p:cBhvr>
                                        <p:cTn id="8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1351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0023 C -0.00295 -0.01366 -0.0033 -0.01135 -0.00121 -0.03102 C -0.00104 -0.03287 0.00018 -0.0338 0.0007 -0.03542 C 0.00139 -0.03727 0.00157 -0.03912 0.00209 -0.04075 C 0.00226 -0.04167 0.00243 -0.0426 0.00278 -0.04352 L 0.00469 -0.04792 C 0.0066 -0.05811 0.004 -0.04561 0.00677 -0.05394 C 0.00712 -0.0551 0.00712 -0.05649 0.00747 -0.05764 C 0.00938 -0.06644 0.00816 -0.05926 0.00938 -0.06737 C 0.00955 -0.07061 0.01007 -0.07385 0.01007 -0.07709 C 0.0099 -0.09167 0.00868 -0.1213 0.00868 -0.12107 C 0.0092 -0.13241 0.00955 -0.14352 0.01007 -0.15487 C 0.01007 -0.15695 0.01025 -0.15903 0.01077 -0.16088 C 0.01146 -0.16459 0.01285 -0.16806 0.01337 -0.17153 C 0.01354 -0.17315 0.01372 -0.17454 0.01407 -0.17593 C 0.01441 -0.17755 0.0158 -0.18264 0.01597 -0.18496 C 0.01615 -0.18658 0.01597 -0.18843 0.01597 -0.19005 L 0.01597 -0.18982 " pathEditMode="relative" rAng="0" ptsTypes="AAAAAAAAAAAAAAAAAAA">
                                      <p:cBhvr>
                                        <p:cTn id="26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0" y="-949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2.59259E-6 L -2.77778E-7 0.00023 C -0.00035 -0.00278 -0.00121 -0.00532 -0.00121 -0.0081 C -0.00139 -0.00949 -0.00087 -0.01088 -0.00069 -0.0125 C -0.00035 -0.01551 -0.00052 -0.01852 -2.77778E-7 -0.02129 C 0.00052 -0.02384 0.00139 -0.02592 0.00208 -0.02847 C 0.00313 -0.0331 0.00434 -0.03773 0.00538 -0.04259 C 0.00903 -0.06065 0.00399 -0.04166 0.00868 -0.06203 C 0.00955 -0.0662 0.01076 -0.07014 0.01198 -0.0743 C 0.01233 -0.07847 0.01285 -0.08264 0.01319 -0.08657 C 0.01354 -0.08842 0.01354 -0.09028 0.01389 -0.0919 C 0.01424 -0.09375 0.01563 -0.0993 0.01597 -0.10162 C 0.01615 -0.1037 0.01632 -0.10578 0.01649 -0.10787 C 0.01667 -0.10879 0.01701 -0.10972 0.01719 -0.11065 C 0.01754 -0.11203 0.01736 -0.11365 0.01788 -0.11504 C 0.0184 -0.1162 0.01927 -0.11713 0.01997 -0.11852 C 0.02083 -0.12037 0.02135 -0.12245 0.02188 -0.12477 C 0.02205 -0.12592 0.0224 -0.12708 0.02257 -0.12824 C 0.02274 -0.12963 0.02292 -0.13125 0.02326 -0.13264 C 0.02448 -0.13796 0.02448 -0.13426 0.02517 -0.13889 C 0.02552 -0.14051 0.02535 -0.14236 0.02587 -0.14421 C 0.02604 -0.1449 0.02674 -0.14514 0.02708 -0.14583 C 0.0276 -0.14676 0.02813 -0.14768 0.02847 -0.14861 C 0.02865 -0.14977 0.02882 -0.15092 0.02917 -0.15208 C 0.03108 -0.15717 0.03108 -0.15671 0.03385 -0.15903 C 0.0342 -0.15995 0.03472 -0.16088 0.03507 -0.1618 C 0.03542 -0.1625 0.03559 -0.16365 0.03576 -0.16435 C 0.03611 -0.16597 0.03663 -0.16736 0.03715 -0.16875 C 0.03785 -0.17106 0.04028 -0.17778 0.04167 -0.18032 C 0.04236 -0.18125 0.04306 -0.18217 0.04375 -0.18287 C 0.04722 -0.19236 0.04236 -0.18055 0.04774 -0.18912 C 0.04809 -0.18981 0.04792 -0.1912 0.04826 -0.1919 C 0.04948 -0.19328 0.05122 -0.19375 0.05226 -0.19537 C 0.05694 -0.20162 0.05451 -0.19953 0.05885 -0.20231 C 0.05938 -0.20324 0.05972 -0.2044 0.06024 -0.20509 C 0.06129 -0.20625 0.06285 -0.2074 0.06424 -0.20764 C 0.06458 -0.20787 0.0651 -0.20764 0.06563 -0.20764 L 0.06563 -0.2074 " pathEditMode="relative" rAng="0" ptsTypes="AAAAAAAAAAAAAAAAAAAAAAAAAAAAAAAAAAAAAA">
                                      <p:cBhvr>
                                        <p:cTn id="28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-1039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Monarch module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44828" y="1236372"/>
            <a:ext cx="2446986" cy="1428214"/>
          </a:xfrm>
          <a:prstGeom prst="ellipse">
            <a:avLst/>
          </a:prstGeom>
          <a:solidFill>
            <a:srgbClr val="92D050">
              <a:alpha val="4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Century Gothic" panose="020B0502020202020204" pitchFamily="34" charset="0"/>
              </a:rPr>
              <a:t>Nectar plants</a:t>
            </a:r>
            <a:endParaRPr lang="en-US" sz="3000" dirty="0">
              <a:latin typeface="Century Gothic" panose="020B0502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4132" y="4194219"/>
            <a:ext cx="2848378" cy="1428214"/>
          </a:xfrm>
          <a:prstGeom prst="ellipse">
            <a:avLst/>
          </a:prstGeom>
          <a:solidFill>
            <a:srgbClr val="7030A0">
              <a:alpha val="4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Century Gothic" panose="020B0502020202020204" pitchFamily="34" charset="0"/>
              </a:rPr>
              <a:t>Milkweed habitat</a:t>
            </a:r>
            <a:endParaRPr lang="en-US" sz="3000" dirty="0">
              <a:latin typeface="Century Gothic" panose="020B0502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47385" y="4194219"/>
            <a:ext cx="2446986" cy="1428214"/>
          </a:xfrm>
          <a:prstGeom prst="ellipse">
            <a:avLst/>
          </a:prstGeom>
          <a:solidFill>
            <a:srgbClr val="00B0F0">
              <a:alpha val="4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Century Gothic" panose="020B0502020202020204" pitchFamily="34" charset="0"/>
              </a:rPr>
              <a:t>Climate change</a:t>
            </a:r>
            <a:endParaRPr lang="en-US" sz="3000" dirty="0">
              <a:latin typeface="Century Gothic" panose="020B0502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47385" y="1236372"/>
            <a:ext cx="2446986" cy="2077403"/>
          </a:xfrm>
          <a:prstGeom prst="ellipse">
            <a:avLst/>
          </a:prstGeom>
          <a:solidFill>
            <a:srgbClr val="FF0000">
              <a:alpha val="45098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Century Gothic" panose="020B0502020202020204" pitchFamily="34" charset="0"/>
              </a:rPr>
              <a:t>Winter forest habitat</a:t>
            </a:r>
            <a:endParaRPr lang="en-US" sz="3000" dirty="0">
              <a:latin typeface="Century Gothic" panose="020B0502020202020204" pitchFamily="34" charset="0"/>
            </a:endParaRPr>
          </a:p>
        </p:txBody>
      </p:sp>
      <p:cxnSp>
        <p:nvCxnSpPr>
          <p:cNvPr id="14" name="Straight Arrow Connector 13"/>
          <p:cNvCxnSpPr>
            <a:endCxn id="27" idx="2"/>
          </p:cNvCxnSpPr>
          <p:nvPr/>
        </p:nvCxnSpPr>
        <p:spPr>
          <a:xfrm flipV="1">
            <a:off x="2910226" y="3676918"/>
            <a:ext cx="847561" cy="70074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24" idx="1"/>
          </p:cNvCxnSpPr>
          <p:nvPr/>
        </p:nvCxnSpPr>
        <p:spPr>
          <a:xfrm>
            <a:off x="3078051" y="2275073"/>
            <a:ext cx="783242" cy="91078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93" y="2940322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1293" y="3431386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1122" y="3185854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689978" y="5631902"/>
            <a:ext cx="77640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latin typeface="Century Gothic" panose="020B0502020202020204" pitchFamily="34" charset="0"/>
              </a:rPr>
              <a:t>Module Link:</a:t>
            </a:r>
          </a:p>
          <a:p>
            <a:pPr algn="ctr"/>
            <a:r>
              <a:rPr lang="en-US" sz="3000" dirty="0" smtClean="0">
                <a:latin typeface="Century Gothic" panose="020B0502020202020204" pitchFamily="34" charset="0"/>
              </a:rPr>
              <a:t>https://danaus.shinyapps.io/Danaus/</a:t>
            </a:r>
            <a:endParaRPr lang="en-US" sz="3000" dirty="0">
              <a:latin typeface="Century Gothic" panose="020B0502020202020204" pitchFamily="34" charset="0"/>
            </a:endParaRPr>
          </a:p>
        </p:txBody>
      </p:sp>
      <p:pic>
        <p:nvPicPr>
          <p:cNvPr id="29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7370" y="3068243"/>
            <a:ext cx="773329" cy="49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Arrow Connector 31"/>
          <p:cNvCxnSpPr/>
          <p:nvPr/>
        </p:nvCxnSpPr>
        <p:spPr>
          <a:xfrm flipH="1">
            <a:off x="4731026" y="2427473"/>
            <a:ext cx="916360" cy="75838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4634622" y="3559307"/>
            <a:ext cx="1089070" cy="1063887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827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26519" y="2275474"/>
            <a:ext cx="157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entury Gothic" panose="020B0502020202020204" pitchFamily="34" charset="0"/>
              </a:rPr>
              <a:t>Run Module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Monarch module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5014" y="5625123"/>
            <a:ext cx="80539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Century Gothic" panose="020B0502020202020204" pitchFamily="34" charset="0"/>
              </a:rPr>
              <a:t>Fill out the exercise sheet by interacting with the web app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 smtClean="0">
                <a:latin typeface="Century Gothic" panose="020B0502020202020204" pitchFamily="34" charset="0"/>
              </a:rPr>
              <a:t>Answer Q’s on the back!</a:t>
            </a:r>
            <a:endParaRPr lang="en-US" sz="2000" dirty="0">
              <a:latin typeface="Century Gothic" panose="020B0502020202020204" pitchFamily="34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914525" y="1356126"/>
            <a:ext cx="7003517" cy="3739749"/>
            <a:chOff x="3009900" y="1807726"/>
            <a:chExt cx="5927192" cy="324254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09900" y="1807726"/>
              <a:ext cx="5927192" cy="3242548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3093544" y="2662609"/>
              <a:ext cx="304161" cy="173330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87377" y="2092307"/>
              <a:ext cx="2524538" cy="2957967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094403" y="2885701"/>
              <a:ext cx="835584" cy="28637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009900" y="3221842"/>
              <a:ext cx="1171020" cy="1828432"/>
            </a:xfrm>
            <a:prstGeom prst="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0C0"/>
                </a:solidFill>
              </a:endParaRPr>
            </a:p>
          </p:txBody>
        </p:sp>
      </p:grpSp>
      <p:sp>
        <p:nvSpPr>
          <p:cNvPr id="23" name="Rectangle 22"/>
          <p:cNvSpPr/>
          <p:nvPr/>
        </p:nvSpPr>
        <p:spPr>
          <a:xfrm>
            <a:off x="226519" y="2262559"/>
            <a:ext cx="1464168" cy="4000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30697" y="2837151"/>
            <a:ext cx="1459990" cy="40005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30697" y="3411743"/>
            <a:ext cx="1459990" cy="40005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26520" y="2852510"/>
            <a:ext cx="1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Inputs</a:t>
            </a:r>
            <a:endParaRPr lang="en-US" dirty="0">
              <a:latin typeface="Century Gothic" panose="020B0502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7270" y="3442461"/>
            <a:ext cx="1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entury Gothic" panose="020B0502020202020204" pitchFamily="34" charset="0"/>
              </a:rPr>
              <a:t>Outputs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999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s://lifeintherawdotblog.files.wordpress.com/2018/01/null1.jpeg?w=463&amp;h=27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8"/>
          <a:stretch/>
        </p:blipFill>
        <p:spPr bwMode="auto">
          <a:xfrm>
            <a:off x="387179" y="1057833"/>
            <a:ext cx="3989002" cy="264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What can you do to help?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866768" y="3328086"/>
            <a:ext cx="1466335" cy="2636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945925" y="2120734"/>
            <a:ext cx="484384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Make an area of your yard a monarch habitat!</a:t>
            </a:r>
          </a:p>
          <a:p>
            <a:pPr algn="r"/>
            <a:endParaRPr lang="en-US" sz="30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algn="r"/>
            <a:r>
              <a:rPr lang="en-US" sz="28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Plant milkweed &amp; nectar plants</a:t>
            </a:r>
          </a:p>
          <a:p>
            <a:pPr algn="r"/>
            <a:endParaRPr lang="en-US" sz="30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algn="r"/>
            <a:r>
              <a:rPr lang="en-US" sz="28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Spread the word!</a:t>
            </a:r>
            <a:endParaRPr lang="en-US" sz="28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9222" name="Picture 6" descr="Image result for how kids can help monarch butterfl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79" y="3705784"/>
            <a:ext cx="2857500" cy="2905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6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G:\FWCB\MONARCHLAB\Pictures organized\Maps\FALLMIG corrected fixed arrows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1" t="7301"/>
          <a:stretch/>
        </p:blipFill>
        <p:spPr bwMode="auto">
          <a:xfrm>
            <a:off x="3138616" y="1048624"/>
            <a:ext cx="4310702" cy="516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29400" y="2133600"/>
            <a:ext cx="2209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prstClr val="black"/>
                </a:solidFill>
                <a:cs typeface="Arial" pitchFamily="34" charset="0"/>
              </a:rPr>
              <a:t>Fall Migration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05600" y="2133600"/>
            <a:ext cx="2133600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3810000" y="5410200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pic>
        <p:nvPicPr>
          <p:cNvPr id="15" name="Picture 43" descr="C:\Users\kbunney\Desktop\Buttefly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284700">
            <a:off x="5466663" y="1802806"/>
            <a:ext cx="794803" cy="794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43" descr="C:\Users\kbunney\Desktop\Buttefly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055424">
            <a:off x="3499468" y="2004063"/>
            <a:ext cx="849664" cy="84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43" descr="C:\Users\kbunney\Desktop\Buttefly1.gif"/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999989">
            <a:off x="4447768" y="1456951"/>
            <a:ext cx="863006" cy="863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" descr="C:\Users\Kelly\Desktop\Desktop\Mexico_Facebook\P2123292.JPG"/>
          <p:cNvPicPr>
            <a:picLocks noChangeAspect="1" noChangeArrowheads="1"/>
          </p:cNvPicPr>
          <p:nvPr/>
        </p:nvPicPr>
        <p:blipFill>
          <a:blip r:embed="rId5" cstate="print"/>
          <a:srcRect l="32737" r="4048" b="2857"/>
          <a:stretch>
            <a:fillRect/>
          </a:stretch>
        </p:blipFill>
        <p:spPr bwMode="auto">
          <a:xfrm>
            <a:off x="17357" y="1973699"/>
            <a:ext cx="3160827" cy="3642988"/>
          </a:xfrm>
          <a:prstGeom prst="round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 rot="20479116">
            <a:off x="5501907" y="3745211"/>
            <a:ext cx="151767" cy="7700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7357" y="-9339"/>
            <a:ext cx="82541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The monarch’s annual cycle</a:t>
            </a:r>
            <a:endParaRPr lang="en-US" sz="46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028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22222E-6 L -0.11632 0.19167 L -0.17188 0.25926 L -0.21146 0.34537 L -0.20747 0.47778 " pathEditMode="relative" rAng="0" ptsTypes="AAAAA">
                                      <p:cBhvr>
                                        <p:cTn id="21" dur="3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73" y="2388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4.81481E-6 L 0.0066 0.07222 L 0.00799 0.14236 L 0.00851 0.22175 L 0.0066 0.44537 " pathEditMode="relative" rAng="0" ptsTypes="AAAAA">
                                      <p:cBhvr>
                                        <p:cTn id="23" dur="3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7" y="222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81481E-6 L -0.05729 0.17893 L -0.08594 0.28889 L -0.11285 0.40949 L -0.10451 0.53402 " pathEditMode="relative" ptsTypes="AAAAA">
                                      <p:cBhvr>
                                        <p:cTn id="25" dur="3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57" y="-9339"/>
            <a:ext cx="8657086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6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Monarch population decline</a:t>
            </a:r>
            <a:endParaRPr lang="en-US" sz="46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2616728"/>
              </p:ext>
            </p:extLst>
          </p:nvPr>
        </p:nvGraphicFramePr>
        <p:xfrm>
          <a:off x="459935" y="1324233"/>
          <a:ext cx="7960519" cy="4572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Down Arrow 1"/>
          <p:cNvSpPr/>
          <p:nvPr/>
        </p:nvSpPr>
        <p:spPr>
          <a:xfrm rot="17367125">
            <a:off x="4938811" y="-997960"/>
            <a:ext cx="345989" cy="7434408"/>
          </a:xfrm>
          <a:prstGeom prst="downArrow">
            <a:avLst/>
          </a:prstGeom>
          <a:ln>
            <a:solidFill>
              <a:srgbClr val="FCA9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2" name="Picture 4" descr="Image result for monarch butterfly transparent backgroun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221107">
            <a:off x="1308803" y="1069697"/>
            <a:ext cx="1176238" cy="746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98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01665E-6 C 0.00677 0.00231 0.01424 0.00694 0.02136 0.00856 C 0.0309 0.01087 0.04063 0.01133 0.05018 0.01295 C 0.06528 0.01203 0.11702 0.00255 0.13247 0.01712 C 0.13542 0.02359 0.1382 0.02752 0.14011 0.03446 C 0.13889 0.0599 0.13785 0.07609 0.13386 0.09875 C 0.13299 0.10384 0.13195 0.10893 0.1309 0.11402 C 0.12986 0.11818 0.12795 0.12697 0.12795 0.1272 C 0.13264 0.15287 0.14132 0.13969 0.1658 0.13761 C 0.1724 0.13714 0.17917 0.13622 0.18559 0.13552 C 0.19636 0.13044 0.19184 0.13252 0.19931 0.12905 C 0.21424 0.12211 0.20347 0.12211 0.21302 0.1161 C 0.22726 0.10708 0.20972 0.12304 0.22674 0.10962 C 0.23854 0.1006 0.22691 0.10569 0.23889 0.09875 C 0.24705 0.09436 0.25452 0.09274 0.26181 0.08603 C 0.2684 0.08696 0.27518 0.0858 0.2816 0.08835 C 0.2849 0.0895 0.28507 0.10453 0.28924 0.10962 C 0.29115 0.12003 0.29497 0.12697 0.2967 0.13761 C 0.3 0.15611 0.30295 0.17762 0.31042 0.19357 C 0.31302 0.20467 0.31771 0.2049 0.3257 0.20861 C 0.32709 0.20953 0.33038 0.21092 0.33038 0.21115 C 0.33785 0.20999 0.34549 0.20976 0.35313 0.20861 C 0.36163 0.20745 0.37604 0.19404 0.38368 0.1871 C 0.39549 0.16189 0.41372 0.16166 0.43368 0.15935 C 0.45677 0.16166 0.45955 0.15541 0.4658 0.18293 C 0.46684 0.20629 0.46771 0.22711 0.47031 0.24954 C 0.47101 0.25671 0.46979 0.26596 0.47327 0.27105 C 0.4809 0.28169 0.48785 0.28215 0.49774 0.284 C 0.51042 0.2833 0.52327 0.28492 0.53577 0.28192 C 0.53976 0.28122 0.54983 0.26873 0.55399 0.26457 C 0.55799 0.26064 0.56459 0.25162 0.56927 0.24954 C 0.57222 0.24815 0.57535 0.24653 0.57847 0.24538 C 0.57986 0.24445 0.58299 0.2433 0.58299 0.24353 C 0.58524 0.24376 0.59618 0.24538 0.59983 0.24746 C 0.60729 0.25185 0.61615 0.26642 0.62101 0.27544 C 0.62587 0.28446 0.625 0.29279 0.63177 0.29926 C 0.63403 0.30851 0.63438 0.31614 0.64097 0.32077 " pathEditMode="relative" rAng="0" ptsTypes="ffffffffffffffffffffffffffffffffffffA">
                                      <p:cBhvr>
                                        <p:cTn id="9" dur="3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049" y="160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614" y="2507170"/>
            <a:ext cx="4283130" cy="3348629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:\FWCB\MONARCHLAB\Pictures organized\Maps\FALLMIG corrected fixed arrows.bmp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1" t="7301"/>
          <a:stretch/>
        </p:blipFill>
        <p:spPr bwMode="auto">
          <a:xfrm>
            <a:off x="893981" y="2374227"/>
            <a:ext cx="3015049" cy="361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/>
          <p:cNvSpPr/>
          <p:nvPr/>
        </p:nvSpPr>
        <p:spPr>
          <a:xfrm>
            <a:off x="1313081" y="5450321"/>
            <a:ext cx="228600" cy="228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Why are monarchs declining?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906" y="1436225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Logging of winter habitat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5124" name="Picture 4" descr="Image result for monarch butterfly biosphere reserve before and after deforest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624" y="1234931"/>
            <a:ext cx="7068752" cy="540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70575" y="1315076"/>
            <a:ext cx="31966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entury Gothic" panose="020B0502020202020204" pitchFamily="34" charset="0"/>
              </a:rPr>
              <a:t>Area in Mexico: 2013</a:t>
            </a:r>
            <a:endParaRPr lang="en-US" sz="2200" dirty="0">
              <a:latin typeface="Century Gothic" panose="020B0502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82867" y="1317477"/>
            <a:ext cx="31966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200" dirty="0" smtClean="0">
                <a:latin typeface="Century Gothic" panose="020B0502020202020204" pitchFamily="34" charset="0"/>
              </a:rPr>
              <a:t>Area in Mexico: 2015</a:t>
            </a:r>
            <a:endParaRPr lang="en-US" sz="2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274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monarch butterfly nectari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1590" y="2819028"/>
            <a:ext cx="3458983" cy="246993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04579" y="2607384"/>
            <a:ext cx="2315632" cy="2893218"/>
            <a:chOff x="3056238" y="533401"/>
            <a:chExt cx="4351823" cy="5627390"/>
          </a:xfrm>
        </p:grpSpPr>
        <p:pic>
          <p:nvPicPr>
            <p:cNvPr id="11" name="Picture 2" descr="G:\FWCB\MONARCHLAB\Pictures organized\Maps\SPRGMIG corrected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0"/>
            <a:stretch/>
          </p:blipFill>
          <p:spPr bwMode="auto">
            <a:xfrm>
              <a:off x="3056238" y="533401"/>
              <a:ext cx="4351823" cy="562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 rot="20479116">
              <a:off x="5418462" y="3679591"/>
              <a:ext cx="190382" cy="770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 rot="243546">
              <a:off x="5076260" y="3682961"/>
              <a:ext cx="389545" cy="169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Rectangle 2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Why are monarchs declining?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89430" y="1629822"/>
            <a:ext cx="616514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Loss of nectar plants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14" name="Picture 2" descr="G:\FWCB\MONARCHLAB\Pictures organized\Maps\FALLMIG corrected fixed arrows.bmp"/>
          <p:cNvPicPr>
            <a:picLocks noChangeAspect="1" noChangeArrowheads="1"/>
          </p:cNvPicPr>
          <p:nvPr/>
        </p:nvPicPr>
        <p:blipFill rotWithShape="1"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1" t="7301"/>
          <a:stretch/>
        </p:blipFill>
        <p:spPr bwMode="auto">
          <a:xfrm>
            <a:off x="6468560" y="2729192"/>
            <a:ext cx="2410280" cy="288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878595" y="3313832"/>
            <a:ext cx="5272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smtClean="0"/>
              <a:t>FALL</a:t>
            </a:r>
            <a:endParaRPr lang="en-US" sz="1200" b="1" dirty="0"/>
          </a:p>
        </p:txBody>
      </p:sp>
      <p:sp>
        <p:nvSpPr>
          <p:cNvPr id="7" name="Rectangle 6"/>
          <p:cNvSpPr/>
          <p:nvPr/>
        </p:nvSpPr>
        <p:spPr>
          <a:xfrm>
            <a:off x="848497" y="3989699"/>
            <a:ext cx="576649" cy="229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749091" y="3313832"/>
            <a:ext cx="576649" cy="229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829168" y="3337608"/>
            <a:ext cx="576649" cy="229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13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1293340" y="2471351"/>
            <a:ext cx="2505874" cy="3172498"/>
            <a:chOff x="3056238" y="533401"/>
            <a:chExt cx="4351823" cy="5627390"/>
          </a:xfrm>
        </p:grpSpPr>
        <p:pic>
          <p:nvPicPr>
            <p:cNvPr id="14" name="Picture 2" descr="G:\FWCB\MONARCHLAB\Pictures organized\Maps\SPRGMIG corrected.TIF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0"/>
            <a:stretch/>
          </p:blipFill>
          <p:spPr bwMode="auto">
            <a:xfrm>
              <a:off x="3056238" y="533401"/>
              <a:ext cx="4351823" cy="56273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/>
            <p:cNvSpPr/>
            <p:nvPr/>
          </p:nvSpPr>
          <p:spPr>
            <a:xfrm rot="20479116">
              <a:off x="5418462" y="3679591"/>
              <a:ext cx="190382" cy="7700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/>
            <p:cNvSpPr/>
            <p:nvPr/>
          </p:nvSpPr>
          <p:spPr>
            <a:xfrm rot="243546">
              <a:off x="5076260" y="3682961"/>
              <a:ext cx="389545" cy="169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838" y="2800412"/>
            <a:ext cx="4014954" cy="2676636"/>
          </a:xfrm>
          <a:prstGeom prst="round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Why are monarchs declining?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4906" y="1436225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Milkweed loss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715139" y="4009480"/>
            <a:ext cx="576649" cy="229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618735" y="3255739"/>
            <a:ext cx="576649" cy="2294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l="32614" t="18133" r="33533" b="52270"/>
          <a:stretch/>
        </p:blipFill>
        <p:spPr>
          <a:xfrm>
            <a:off x="606529" y="2202411"/>
            <a:ext cx="7930941" cy="3900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2614" t="55062" r="33533" b="15368"/>
          <a:stretch/>
        </p:blipFill>
        <p:spPr>
          <a:xfrm>
            <a:off x="609622" y="2234953"/>
            <a:ext cx="7927848" cy="38953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1044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784874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57" y="-9339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Why are monarchs declining?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pic>
        <p:nvPicPr>
          <p:cNvPr id="8194" name="Picture 2" descr="Image result for monarch butterfly climate chan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4984" y="2125566"/>
            <a:ext cx="3394032" cy="4242540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44906" y="1323115"/>
            <a:ext cx="82541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Climate change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774134" y="2148718"/>
            <a:ext cx="7595731" cy="4196236"/>
            <a:chOff x="774134" y="2148718"/>
            <a:chExt cx="7595731" cy="4196236"/>
          </a:xfrm>
        </p:grpSpPr>
        <p:pic>
          <p:nvPicPr>
            <p:cNvPr id="8198" name="Picture 6" descr="Image result for warmer drier texas climate change futur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619"/>
            <a:stretch/>
          </p:blipFill>
          <p:spPr bwMode="auto">
            <a:xfrm>
              <a:off x="774134" y="2148718"/>
              <a:ext cx="7595731" cy="4196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/>
            <p:cNvSpPr/>
            <p:nvPr/>
          </p:nvSpPr>
          <p:spPr>
            <a:xfrm>
              <a:off x="7018638" y="5774724"/>
              <a:ext cx="1087394" cy="5025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5605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1506828"/>
          </a:xfrm>
          <a:prstGeom prst="rect">
            <a:avLst/>
          </a:prstGeom>
          <a:solidFill>
            <a:srgbClr val="FCA904">
              <a:alpha val="4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7357" y="-9339"/>
            <a:ext cx="82541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How can we use math to save monarchs?</a:t>
            </a:r>
            <a:endParaRPr lang="en-US" sz="42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4906" y="3002170"/>
            <a:ext cx="82541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 smtClean="0">
                <a:solidFill>
                  <a:prstClr val="black"/>
                </a:solidFill>
                <a:latin typeface="Century Gothic" panose="020B0502020202020204" pitchFamily="34" charset="0"/>
                <a:cs typeface="Arial" pitchFamily="34" charset="0"/>
              </a:rPr>
              <a:t>Let’s use a model!</a:t>
            </a:r>
            <a:endParaRPr lang="en-US" sz="6000" dirty="0">
              <a:solidFill>
                <a:prstClr val="black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767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0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6194</TotalTime>
  <Words>289</Words>
  <Application>Microsoft Office PowerPoint</Application>
  <PresentationFormat>On-screen Show (4:3)</PresentationFormat>
  <Paragraphs>99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Century Gothic</vt:lpstr>
      <vt:lpstr>Office Theme</vt:lpstr>
      <vt:lpstr>Default Design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 Saunders</dc:creator>
  <cp:lastModifiedBy>Wright, Alex</cp:lastModifiedBy>
  <cp:revision>46</cp:revision>
  <dcterms:created xsi:type="dcterms:W3CDTF">2018-02-21T16:22:52Z</dcterms:created>
  <dcterms:modified xsi:type="dcterms:W3CDTF">2018-03-03T20:53:16Z</dcterms:modified>
</cp:coreProperties>
</file>